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5"/>
  </p:notesMasterIdLst>
  <p:sldIdLst>
    <p:sldId id="256" r:id="rId2"/>
    <p:sldId id="306" r:id="rId3"/>
    <p:sldId id="294" r:id="rId4"/>
    <p:sldId id="312" r:id="rId5"/>
    <p:sldId id="310" r:id="rId6"/>
    <p:sldId id="311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5" r:id="rId28"/>
    <p:sldId id="339" r:id="rId29"/>
    <p:sldId id="340" r:id="rId30"/>
    <p:sldId id="333" r:id="rId31"/>
    <p:sldId id="336" r:id="rId32"/>
    <p:sldId id="338" r:id="rId33"/>
    <p:sldId id="341" r:id="rId3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6D"/>
    <a:srgbClr val="FF8001"/>
    <a:srgbClr val="0000CC"/>
    <a:srgbClr val="FF2549"/>
    <a:srgbClr val="007033"/>
    <a:srgbClr val="9EFF29"/>
    <a:srgbClr val="C33A1F"/>
    <a:srgbClr val="003635"/>
    <a:srgbClr val="D6370C"/>
    <a:srgbClr val="1D3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5332" autoAdjust="0"/>
  </p:normalViewPr>
  <p:slideViewPr>
    <p:cSldViewPr snapToGrid="0">
      <p:cViewPr varScale="1">
        <p:scale>
          <a:sx n="143" d="100"/>
          <a:sy n="143" d="100"/>
        </p:scale>
        <p:origin x="70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1946" y="2905432"/>
            <a:ext cx="8141112" cy="1533836"/>
          </a:xfrm>
          <a:noFill/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rgbClr val="FF0000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9324" y="2168018"/>
            <a:ext cx="8141108" cy="678426"/>
          </a:xfrm>
        </p:spPr>
        <p:txBody>
          <a:bodyPr>
            <a:normAutofit/>
          </a:bodyPr>
          <a:lstStyle>
            <a:lvl1pPr marL="0" indent="0" algn="r">
              <a:buNone/>
              <a:defRPr sz="2800" b="0" i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826" y="305451"/>
            <a:ext cx="8259098" cy="763526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714" y="1194619"/>
            <a:ext cx="8246070" cy="3583857"/>
          </a:xfrm>
        </p:spPr>
        <p:txBody>
          <a:bodyPr/>
          <a:lstStyle>
            <a:lvl1pPr algn="l"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6833" y="443407"/>
            <a:ext cx="6276433" cy="72534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1865" y="1177436"/>
            <a:ext cx="6297560" cy="3511061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943" y="345388"/>
            <a:ext cx="8093365" cy="763525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65551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2127915"/>
            <a:ext cx="4040188" cy="2276294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  <a:lvl2pPr algn="ctr">
              <a:defRPr sz="2000">
                <a:solidFill>
                  <a:schemeClr val="tx1"/>
                </a:solidFill>
              </a:defRPr>
            </a:lvl2pPr>
            <a:lvl3pPr algn="ctr">
              <a:defRPr sz="1800">
                <a:solidFill>
                  <a:schemeClr val="tx1"/>
                </a:solidFill>
              </a:defRPr>
            </a:lvl3pPr>
            <a:lvl4pPr algn="ctr">
              <a:defRPr sz="1600">
                <a:solidFill>
                  <a:schemeClr val="tx1"/>
                </a:solidFill>
              </a:defRPr>
            </a:lvl4pPr>
            <a:lvl5pPr algn="ctr"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65551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127915"/>
            <a:ext cx="4041775" cy="2276294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  <a:lvl2pPr algn="ctr">
              <a:defRPr sz="2000">
                <a:solidFill>
                  <a:schemeClr val="tx1"/>
                </a:solidFill>
              </a:defRPr>
            </a:lvl2pPr>
            <a:lvl3pPr algn="ctr">
              <a:defRPr sz="1800">
                <a:solidFill>
                  <a:schemeClr val="tx1"/>
                </a:solidFill>
              </a:defRPr>
            </a:lvl3pPr>
            <a:lvl4pPr algn="ctr">
              <a:defRPr sz="1600">
                <a:solidFill>
                  <a:schemeClr val="tx1"/>
                </a:solidFill>
              </a:defRPr>
            </a:lvl4pPr>
            <a:lvl5pPr algn="ctr"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08B89D22-1D6E-450B-881F-4D2A4C527F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E867DF-3DCA-4725-94F0-F2B6BD747A82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multiplication-tables-check/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talkingtimestables.uk/y4_ks2_mtc_practice_tests_multiplication_tables_check.php" TargetMode="External"/><Relationship Id="rId4" Type="http://schemas.openxmlformats.org/officeDocument/2006/relationships/hyperlink" Target="https://mathsframe.co.uk/en/resources/resource/477/Multiplication-Tables-Check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2559" y="4612557"/>
            <a:ext cx="6961237" cy="730043"/>
          </a:xfrm>
        </p:spPr>
        <p:txBody>
          <a:bodyPr>
            <a:normAutofit/>
          </a:bodyPr>
          <a:lstStyle/>
          <a:p>
            <a:r>
              <a:rPr lang="en-US" sz="2000" dirty="0"/>
              <a:t>Confident, Compassionate and Curious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17592" y="2747705"/>
            <a:ext cx="551620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Letter-join Print Plus 3" panose="02000805000000020003" pitchFamily="50" charset="0"/>
              </a:rPr>
              <a:t>Multiplication Check 2025</a:t>
            </a:r>
          </a:p>
          <a:p>
            <a:r>
              <a:rPr lang="en-GB" sz="2800" dirty="0">
                <a:latin typeface="Letter-join Print Plus 3" panose="02000805000000020003" pitchFamily="50" charset="0"/>
              </a:rPr>
              <a:t>Presentation for </a:t>
            </a:r>
            <a:r>
              <a:rPr lang="en-GB" sz="2800">
                <a:latin typeface="Letter-join Print Plus 3" panose="02000805000000020003" pitchFamily="50" charset="0"/>
              </a:rPr>
              <a:t>Parents and </a:t>
            </a:r>
            <a:r>
              <a:rPr lang="en-GB" sz="2800" dirty="0">
                <a:latin typeface="Letter-join Print Plus 3" panose="02000805000000020003" pitchFamily="50" charset="0"/>
              </a:rPr>
              <a:t>Carers</a:t>
            </a:r>
            <a:endParaRPr lang="en-GB" sz="1100" dirty="0">
              <a:latin typeface="Letter-join Print Plus 3" panose="02000805000000020003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D487E7-A805-4D2B-9514-4904B58B77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714" y="1307301"/>
            <a:ext cx="1901846" cy="12798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031722-4344-4747-BEC0-0FD3016E64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04" y="291474"/>
            <a:ext cx="1985924" cy="199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34BA4-BB50-4585-9A7B-8BD04D1B7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7786" y="226931"/>
            <a:ext cx="4891137" cy="842046"/>
          </a:xfrm>
        </p:spPr>
        <p:txBody>
          <a:bodyPr>
            <a:no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Important information about multiplication tables check (MTC)</a:t>
            </a:r>
            <a:endParaRPr lang="en-GB" sz="1800" dirty="0">
              <a:solidFill>
                <a:schemeClr val="tx1"/>
              </a:solidFill>
              <a:latin typeface="Letter-join Print Plus 3" panose="02000805000000020003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64FEC-FBE8-4DB6-836C-BB6D81BB1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553CD6-4B37-4CAC-B574-6675BE53B0D7}"/>
              </a:ext>
            </a:extLst>
          </p:cNvPr>
          <p:cNvSpPr txBox="1"/>
          <p:nvPr/>
        </p:nvSpPr>
        <p:spPr>
          <a:xfrm>
            <a:off x="463714" y="1288169"/>
            <a:ext cx="825909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-The MTC determines if Year 4 children can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fluently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 recall their multiplication tables.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-They are designed to help schools identify which children require more support to learn their times tables. </a:t>
            </a:r>
          </a:p>
          <a:p>
            <a:pPr marL="114300" indent="0">
              <a:buNone/>
            </a:pPr>
            <a:endParaRPr lang="en-GB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-The Department for Education (DfE) will create a report about the overall results across all schools in England, not individual schools. </a:t>
            </a:r>
          </a:p>
          <a:p>
            <a:endParaRPr lang="en-GB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endParaRPr lang="en-GB" dirty="0">
              <a:latin typeface="Letter-join Print Plus 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936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FCAFF-1CF6-498A-A1ED-A0712D883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873" y="519034"/>
            <a:ext cx="8259098" cy="763526"/>
          </a:xfrm>
        </p:spPr>
        <p:txBody>
          <a:bodyPr>
            <a:normAutofit fontScale="90000"/>
          </a:bodyPr>
          <a:lstStyle/>
          <a:p>
            <a:r>
              <a:rPr lang="en-GB" sz="2700" dirty="0">
                <a:solidFill>
                  <a:schemeClr val="tx1"/>
                </a:solidFill>
                <a:effectLst/>
                <a:latin typeface="Letter-join Print Plus 3" panose="02000805000000020003" pitchFamily="50" charset="0"/>
              </a:rPr>
              <a:t>But what is so special about tables? </a:t>
            </a:r>
            <a:br>
              <a:rPr lang="en-GB" b="1" dirty="0">
                <a:latin typeface="Letter-join Print Plus 3" panose="02000805000000020003" pitchFamily="50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D6DF66-F4E7-4269-BBBC-5FD67A5E6A58}"/>
              </a:ext>
            </a:extLst>
          </p:cNvPr>
          <p:cNvSpPr txBox="1"/>
          <p:nvPr/>
        </p:nvSpPr>
        <p:spPr>
          <a:xfrm>
            <a:off x="567330" y="1394961"/>
            <a:ext cx="645753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Letter-join Print Plus 3" panose="02000805000000020003" pitchFamily="50" charset="0"/>
              </a:rPr>
              <a:t>But what is so special about tables?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Division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Fractions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Percentages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Long Multiplication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Number sequences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Algebra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Problem solving….. 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Increasing recipe amounts, calculating raw material usage in building projects, extrapolating survey results.</a:t>
            </a:r>
          </a:p>
          <a:p>
            <a:r>
              <a:rPr lang="en-GB" dirty="0">
                <a:latin typeface="Letter-join Print Plus 3" panose="02000805000000020003" pitchFamily="50" charset="0"/>
              </a:rPr>
              <a:t>In fact, every walk of life….</a:t>
            </a:r>
          </a:p>
        </p:txBody>
      </p:sp>
    </p:spTree>
    <p:extLst>
      <p:ext uri="{BB962C8B-B14F-4D97-AF65-F5344CB8AC3E}">
        <p14:creationId xmlns:p14="http://schemas.microsoft.com/office/powerpoint/2010/main" val="2089369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C5A09-5A5C-4ABA-87B7-252EE6037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127A43-9D77-4506-AECA-D66C781BF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A22671-6801-4D48-A261-67E1FF9C944F}"/>
              </a:ext>
            </a:extLst>
          </p:cNvPr>
          <p:cNvSpPr txBox="1"/>
          <p:nvPr/>
        </p:nvSpPr>
        <p:spPr>
          <a:xfrm>
            <a:off x="547304" y="1762055"/>
            <a:ext cx="813298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en-GB" b="1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Multiplication facts underpin so many other aspects of the curriculum for future learning. If children are not fluent with them, it will hinder their progress later on.</a:t>
            </a:r>
          </a:p>
          <a:p>
            <a:pPr marL="114300" indent="0">
              <a:buNone/>
            </a:pPr>
            <a:endParaRPr lang="en-GB" b="1" dirty="0">
              <a:solidFill>
                <a:srgbClr val="FF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indent="0">
              <a:buNone/>
            </a:pPr>
            <a:r>
              <a:rPr lang="en-GB" b="1" dirty="0">
                <a:latin typeface="Letter-join Print Plus 3" panose="02000805000000020003" pitchFamily="50" charset="0"/>
                <a:cs typeface="Arial" panose="020B0604020202020204" pitchFamily="34" charset="0"/>
              </a:rPr>
              <a:t>In order for children to be successful in maths and therefore successful in the Year 6 SATs test children need to be fluent in times-tables.</a:t>
            </a:r>
          </a:p>
          <a:p>
            <a:pPr marL="114300" indent="0">
              <a:buNone/>
            </a:pPr>
            <a:endParaRPr lang="en-GB" b="1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indent="0">
              <a:buNone/>
            </a:pPr>
            <a:r>
              <a:rPr lang="en-GB" b="1" dirty="0">
                <a:latin typeface="Letter-join Print Plus 3" panose="02000805000000020003" pitchFamily="50" charset="0"/>
                <a:cs typeface="Arial" panose="020B0604020202020204" pitchFamily="34" charset="0"/>
              </a:rPr>
              <a:t>Fluency is not just about being able to recite tables in order: it is being able to recall a random fact in quick time- knowing what 7 x 8 is without having a resource to start at.</a:t>
            </a:r>
          </a:p>
        </p:txBody>
      </p:sp>
    </p:spTree>
    <p:extLst>
      <p:ext uri="{BB962C8B-B14F-4D97-AF65-F5344CB8AC3E}">
        <p14:creationId xmlns:p14="http://schemas.microsoft.com/office/powerpoint/2010/main" val="686630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680A9-8CF8-405E-B0D3-230A81A7A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3BDC47-C3DB-4C5B-A58A-944D80F572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0890A79-BB60-41AB-82D7-1EC7AC01EA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936" y="1132884"/>
            <a:ext cx="3857625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2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EE4D6-5477-47C2-A2EB-49634A827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089470-F873-4620-B5B1-2BEFC58B95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A9C434-5334-4EA7-9DBF-99EBA49C0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68" y="1114884"/>
            <a:ext cx="3962400" cy="374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59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F3999-B8D0-4046-9976-F3E7E4425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6DCBC8-852C-4D40-BC54-D8F4F6901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61E50A-E9A9-4C86-9D6A-2691172488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255" y="1210054"/>
            <a:ext cx="39433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836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A13BC-4275-4AD1-89EB-9820E3AC1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CDFB63-1F06-4E05-86D7-6A25E02B93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3200" y="1243806"/>
            <a:ext cx="3686175" cy="3486150"/>
          </a:xfrm>
        </p:spPr>
      </p:pic>
    </p:spTree>
    <p:extLst>
      <p:ext uri="{BB962C8B-B14F-4D97-AF65-F5344CB8AC3E}">
        <p14:creationId xmlns:p14="http://schemas.microsoft.com/office/powerpoint/2010/main" val="3217021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F59A7-7AE5-4261-98E1-97A96F589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424270-3020-498E-8429-34D0196FDD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9862" y="1258094"/>
            <a:ext cx="3752850" cy="3457575"/>
          </a:xfrm>
        </p:spPr>
      </p:pic>
    </p:spTree>
    <p:extLst>
      <p:ext uri="{BB962C8B-B14F-4D97-AF65-F5344CB8AC3E}">
        <p14:creationId xmlns:p14="http://schemas.microsoft.com/office/powerpoint/2010/main" val="3865385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D15BF-7253-4F17-838F-A5FF986D1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E03C23-5F92-49D3-8511-898EDF35E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0127" y="1225352"/>
            <a:ext cx="3609975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34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5D0DB-CA07-4DED-B609-C07EEB1B6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712264-9DD2-412E-8DCC-E14CE41D0E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1249095"/>
            <a:ext cx="363855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28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E590E-09EC-49A7-A86F-89F906B55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A15087-073B-4B1E-B1D6-D1BD0FA98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757" y="1349144"/>
            <a:ext cx="360997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82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01062-2595-47C3-9E0C-B9B68D4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BBA31F-11A2-41B6-9920-B7B830D7C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1278714"/>
            <a:ext cx="409575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0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CEA97-65D9-4206-9DB6-916BA09FF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B9507B-F928-4F17-90BC-1A7E5565B0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912" y="1294878"/>
            <a:ext cx="3686175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642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BB213-CAD1-40DB-9624-6D7348488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2D5B76-88EE-494D-BCED-ED8B97226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0895" y="1287265"/>
            <a:ext cx="356235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95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95593-4FB8-4870-AB34-426169CE1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66F710-5B39-4C36-AD35-AD32446DF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470" y="1172896"/>
            <a:ext cx="35052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283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36139-E90E-4E2B-915A-D3F263EB5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06EE1F-7429-4FA6-8865-D1B4D9DD2A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5" y="1295817"/>
            <a:ext cx="371475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1234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4812E-1105-4569-8A40-B911D95C6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E1177F-6360-4B7A-86E0-4E0914B01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012" y="1353071"/>
            <a:ext cx="3609975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06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AE31A-46C0-4D41-A97F-7836C3C72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F5F87C-BA60-4157-90DA-86116417C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2853" y="1270396"/>
            <a:ext cx="357187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025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A3F79-AE08-42F0-9239-6B5D0D4D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7BB0C3-62AA-447E-9392-686E29E22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991" y="1063229"/>
            <a:ext cx="37909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548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A5434-D9F4-458C-BE84-60BDE0CD5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B499A6-4C5A-4AA5-9188-EC34EDBBD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6607" y="1115711"/>
            <a:ext cx="3590925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956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70F50-DE26-4DF3-99C8-3D905F839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E6739A-C2E7-41FF-92E9-38D475C75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25" y="1557337"/>
            <a:ext cx="4400550" cy="20288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D49C22-7D99-46F2-A96A-D31DDDDBB022}"/>
              </a:ext>
            </a:extLst>
          </p:cNvPr>
          <p:cNvSpPr txBox="1"/>
          <p:nvPr/>
        </p:nvSpPr>
        <p:spPr>
          <a:xfrm>
            <a:off x="1321542" y="3586162"/>
            <a:ext cx="675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Print Plus 3" panose="02000805000000020003" pitchFamily="50" charset="0"/>
              </a:rPr>
              <a:t>25 marks in this paper require an element of tables knowledge. </a:t>
            </a:r>
          </a:p>
        </p:txBody>
      </p:sp>
    </p:spTree>
    <p:extLst>
      <p:ext uri="{BB962C8B-B14F-4D97-AF65-F5344CB8AC3E}">
        <p14:creationId xmlns:p14="http://schemas.microsoft.com/office/powerpoint/2010/main" val="314197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387C2-2600-4DDB-B0A7-E79CD9D72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2F77BA-7899-4DED-9132-92CB38085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9490" y="1738834"/>
            <a:ext cx="417195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45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95105-6F9A-4562-B008-15690F515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4B8F39-641B-40B1-BE3E-C12B13D4E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136" y="1231966"/>
            <a:ext cx="4510436" cy="363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217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2314A-7004-48A3-AC03-F3DFEAC39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B9075D-7748-4472-AFDA-F28449E14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329120"/>
            <a:ext cx="53340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9141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ED7C0-CA1E-4E71-BF15-A1D2087C2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30080E-D9A2-4AD4-938F-ED2A6553E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462" y="1650050"/>
            <a:ext cx="4791075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842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F197C-AB2B-4844-9506-A47D839E6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GB" sz="2400" dirty="0">
                <a:latin typeface="Letter-join Print Plus 3" panose="02000805000000020003" pitchFamily="50" charset="0"/>
                <a:cs typeface="Arial" panose="020B0604020202020204" pitchFamily="34" charset="0"/>
              </a:rPr>
              <a:t>More information about the questions</a:t>
            </a: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372D15-E53B-4F86-A084-E4BF8AC73535}"/>
              </a:ext>
            </a:extLst>
          </p:cNvPr>
          <p:cNvSpPr txBox="1"/>
          <p:nvPr/>
        </p:nvSpPr>
        <p:spPr>
          <a:xfrm>
            <a:off x="216920" y="1163554"/>
            <a:ext cx="87101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en-US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 Standards and Testing Agency (STA) state that they are classifying the multiplication tables by the first number in the question. For example, 8 x 3 would fall within the 8 times table.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AF87A5-59EB-4387-8D7C-116805E41B73}"/>
              </a:ext>
            </a:extLst>
          </p:cNvPr>
          <p:cNvSpPr txBox="1"/>
          <p:nvPr/>
        </p:nvSpPr>
        <p:spPr>
          <a:xfrm>
            <a:off x="967795" y="2431367"/>
            <a:ext cx="6098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Letter-join Print Plus 3" panose="02000805000000020003" pitchFamily="50" charset="0"/>
              </a:rPr>
              <a:t>There is an emphasis on the 6, 7, 8, 9 and 12 multiplication tables because these have been determined to be the most difficult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10358743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3105D-E960-4AB7-9259-BA155A6FC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800" dirty="0">
                <a:latin typeface="Letter-join Print Plus 3" panose="02000805000000020003" pitchFamily="50" charset="0"/>
                <a:cs typeface="Arial" panose="020B0604020202020204" pitchFamily="34" charset="0"/>
              </a:rPr>
              <a:t>How the check is carried out</a:t>
            </a:r>
            <a:endParaRPr lang="en-GB" sz="2800" dirty="0">
              <a:latin typeface="Letter-join Print Plus 3" panose="02000805000000020003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5B162F-AD07-431A-9350-49C84B1CCB8D}"/>
              </a:ext>
            </a:extLst>
          </p:cNvPr>
          <p:cNvSpPr txBox="1"/>
          <p:nvPr/>
        </p:nvSpPr>
        <p:spPr>
          <a:xfrm>
            <a:off x="457200" y="1063229"/>
            <a:ext cx="796733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 check will be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fully digital.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Answers will be entered using an on-screen number pad.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Usually, the check will take less than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5 minutes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for each child.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 children will have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6 seconds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from the time the question appears to input their answer. We train the children to use this time even if they are speedy and accurate.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There will be a total of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25 questions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with a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3 second pause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in-between questions.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There will be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3 practice questions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 before the check begins. </a:t>
            </a:r>
          </a:p>
        </p:txBody>
      </p:sp>
    </p:spTree>
    <p:extLst>
      <p:ext uri="{BB962C8B-B14F-4D97-AF65-F5344CB8AC3E}">
        <p14:creationId xmlns:p14="http://schemas.microsoft.com/office/powerpoint/2010/main" val="5611009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C4F339-F2A3-4B12-A3DC-E0E5846DA861}"/>
              </a:ext>
            </a:extLst>
          </p:cNvPr>
          <p:cNvSpPr txBox="1"/>
          <p:nvPr/>
        </p:nvSpPr>
        <p:spPr>
          <a:xfrm>
            <a:off x="389860" y="1140589"/>
            <a:ext cx="805239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Each child will be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randomly assigned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a set of questions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There will only be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multiplication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 questions in the check, not division facts.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 6, 7, 8, 9 and 12 times tables are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more likely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to be asked. Reversal of questions (e.g. 8 x 6 and 6 x 8) will not be asked in the same check.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Children will not see their individual results when they complete the check.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</a:rPr>
              <a:t>All children will take the test, some may receive support to do so.</a:t>
            </a:r>
          </a:p>
          <a:p>
            <a:endParaRPr lang="en-GB" dirty="0">
              <a:latin typeface="Letter-join Print Plus 3" panose="02000805000000020003" pitchFamily="50" charset="0"/>
            </a:endParaRPr>
          </a:p>
          <a:p>
            <a:r>
              <a:rPr lang="en-GB" dirty="0">
                <a:latin typeface="Letter-join Print Plus 3" panose="02000805000000020003" pitchFamily="50" charset="0"/>
              </a:rPr>
              <a:t>They may not all take it on the same day.</a:t>
            </a:r>
          </a:p>
          <a:p>
            <a:endParaRPr lang="en-GB" dirty="0">
              <a:latin typeface="Letter-join Print Plus 3" panose="02000805000000020003" pitchFamily="50" charset="0"/>
            </a:endParaRPr>
          </a:p>
          <a:p>
            <a:r>
              <a:rPr lang="en-GB" dirty="0">
                <a:latin typeface="Letter-join Print Plus 3" panose="02000805000000020003" pitchFamily="50" charset="0"/>
              </a:rPr>
              <a:t>There is no pass mark (or is there?).</a:t>
            </a:r>
          </a:p>
          <a:p>
            <a:endParaRPr lang="en-GB" dirty="0">
              <a:latin typeface="Letter-join Print Plus 3" panose="02000805000000020003" pitchFamily="50" charset="0"/>
            </a:endParaRP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001C514-412A-4ACC-8229-6A18C564A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>
            <a:normAutofit/>
          </a:bodyPr>
          <a:lstStyle/>
          <a:p>
            <a:pPr algn="r"/>
            <a:r>
              <a:rPr lang="en-GB" sz="2800" dirty="0">
                <a:latin typeface="Letter-join Print Plus 3" panose="02000805000000020003" pitchFamily="50" charset="0"/>
                <a:cs typeface="Arial" panose="020B0604020202020204" pitchFamily="34" charset="0"/>
              </a:rPr>
              <a:t>How the check is carried out</a:t>
            </a:r>
            <a:endParaRPr lang="en-GB" sz="2800" dirty="0">
              <a:latin typeface="Letter-join Print Plus 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532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117CE-F19F-441C-964C-44651136B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4E80E8-A1FA-4580-A2DF-042310399892}"/>
              </a:ext>
            </a:extLst>
          </p:cNvPr>
          <p:cNvSpPr txBox="1"/>
          <p:nvPr/>
        </p:nvSpPr>
        <p:spPr>
          <a:xfrm>
            <a:off x="780911" y="1201401"/>
            <a:ext cx="8229599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There will be a w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indow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from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Monday 2nd June to Friday 13</a:t>
            </a:r>
            <a:r>
              <a:rPr lang="en-GB" baseline="30000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th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 June 2025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for schools to administer the check.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There is </a:t>
            </a:r>
            <a:r>
              <a:rPr lang="en-GB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no set day </a:t>
            </a:r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to administer the check and children are not expected to take the check at the same time.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All eligible Year 4 children in England will be required to take the check. 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  <a:cs typeface="Arial" panose="020B0604020202020204" pitchFamily="34" charset="0"/>
              </a:rPr>
              <a:t>We will get children to sit in a quiet room with a known adult.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dirty="0">
                <a:latin typeface="Letter-join Print Plus 3" panose="02000805000000020003" pitchFamily="50" charset="0"/>
              </a:rPr>
              <a:t>There are 3 practice questions prior to the test and then there are 25 questions.</a:t>
            </a: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endParaRPr lang="en-GB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CACE39B-353A-459D-869E-0F7C9696DFC0}"/>
              </a:ext>
            </a:extLst>
          </p:cNvPr>
          <p:cNvSpPr txBox="1">
            <a:spLocks/>
          </p:cNvSpPr>
          <p:nvPr/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2800" b="1" dirty="0">
                <a:latin typeface="Letter-join Print Plus 3" panose="02000805000000020003" pitchFamily="50" charset="0"/>
                <a:cs typeface="Arial" panose="020B0604020202020204" pitchFamily="34" charset="0"/>
              </a:rPr>
              <a:t>How the check </a:t>
            </a:r>
            <a:r>
              <a:rPr lang="en-GB" sz="2800" dirty="0">
                <a:latin typeface="Letter-join Print Plus 3" panose="02000805000000020003" pitchFamily="50" charset="0"/>
                <a:cs typeface="Arial" panose="020B0604020202020204" pitchFamily="34" charset="0"/>
              </a:rPr>
              <a:t>is carried out</a:t>
            </a:r>
            <a:endParaRPr lang="en-GB" sz="2800" dirty="0">
              <a:latin typeface="Letter-join Print Plus 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5269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46BA7-18A7-4602-AECE-D86E67102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GB" sz="2400" dirty="0">
                <a:latin typeface="Letter-join Print Plus 3" panose="02000805000000020003" pitchFamily="50" charset="0"/>
                <a:cs typeface="Arial" panose="020B0604020202020204" pitchFamily="34" charset="0"/>
              </a:rPr>
              <a:t>Ways to support times table knowledge </a:t>
            </a:r>
            <a:endParaRPr lang="en-GB" sz="2400" dirty="0">
              <a:latin typeface="Letter-join Print Plus 3" panose="02000805000000020003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03AD71-4CDB-4BD6-B735-46E7A18CB80D}"/>
              </a:ext>
            </a:extLst>
          </p:cNvPr>
          <p:cNvSpPr txBox="1"/>
          <p:nvPr/>
        </p:nvSpPr>
        <p:spPr>
          <a:xfrm>
            <a:off x="457200" y="1063229"/>
            <a:ext cx="841982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Count and look for patterns.</a:t>
            </a:r>
          </a:p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Understand that multiplication is repeated addition. </a:t>
            </a:r>
            <a:r>
              <a:rPr lang="en-GB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(Knowing that 2x4 is the same as 2+2+2+2)</a:t>
            </a:r>
          </a:p>
          <a:p>
            <a:pPr marL="114300" indent="0">
              <a:buNone/>
            </a:pPr>
            <a:endParaRPr lang="en-GB" sz="1600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Remember that multiplication is commutative.</a:t>
            </a:r>
            <a:r>
              <a:rPr lang="en-GB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 (5x3 is the same as 3x5)</a:t>
            </a:r>
          </a:p>
          <a:p>
            <a:endParaRPr lang="en-GB" sz="1600" dirty="0">
              <a:solidFill>
                <a:srgbClr val="FF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Remember that multiplication is the inverse of division.</a:t>
            </a:r>
          </a:p>
          <a:p>
            <a:pPr marL="114300" indent="0" algn="ctr">
              <a:buNone/>
            </a:pPr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 </a:t>
            </a:r>
            <a:r>
              <a:rPr lang="en-GB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(</a:t>
            </a:r>
            <a:r>
              <a:rPr lang="en-US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20 ÷ 5 = 4 can be worked out because 5 x 4 = 20)</a:t>
            </a:r>
          </a:p>
          <a:p>
            <a:endParaRPr lang="en-US" sz="1600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endParaRPr lang="en-GB" sz="1600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Recall and utilise number families. </a:t>
            </a:r>
          </a:p>
          <a:p>
            <a:pPr marL="114300" indent="0" algn="ctr">
              <a:buNone/>
            </a:pPr>
            <a:r>
              <a:rPr lang="en-US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4 x 6 = ?</a:t>
            </a:r>
          </a:p>
          <a:p>
            <a:pPr marL="114300" indent="0" algn="ctr">
              <a:buNone/>
            </a:pPr>
            <a:r>
              <a:rPr lang="en-US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I know 4 x 5 = 20</a:t>
            </a:r>
          </a:p>
          <a:p>
            <a:pPr marL="114300" indent="0" algn="ctr">
              <a:buNone/>
            </a:pPr>
            <a:r>
              <a:rPr lang="en-US" sz="1600" dirty="0">
                <a:solidFill>
                  <a:srgbClr val="FF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Therefore, 20 + 4 = 24</a:t>
            </a:r>
            <a:endParaRPr lang="en-US" sz="1600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indent="0">
              <a:buNone/>
            </a:pPr>
            <a:r>
              <a:rPr lang="en-US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By using known facts from ‘easier’ times tables, children should be able to find answers with increasing speed. </a:t>
            </a:r>
          </a:p>
        </p:txBody>
      </p:sp>
    </p:spTree>
    <p:extLst>
      <p:ext uri="{BB962C8B-B14F-4D97-AF65-F5344CB8AC3E}">
        <p14:creationId xmlns:p14="http://schemas.microsoft.com/office/powerpoint/2010/main" val="7582754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18C80-C2E5-4208-92CD-94C468C11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n-GB" sz="2000" dirty="0">
                <a:latin typeface="Letter-join Print Plus 3" panose="02000805000000020003" pitchFamily="50" charset="0"/>
                <a:cs typeface="Arial" panose="020B0604020202020204" pitchFamily="34" charset="0"/>
              </a:rPr>
              <a:t>How best to prepare your child for the check</a:t>
            </a:r>
            <a:endParaRPr lang="en-GB" sz="2000" dirty="0">
              <a:latin typeface="Letter-join Print Plus 3" panose="02000805000000020003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846BF3-899C-4672-A20B-B52304D03769}"/>
              </a:ext>
            </a:extLst>
          </p:cNvPr>
          <p:cNvSpPr txBox="1"/>
          <p:nvPr/>
        </p:nvSpPr>
        <p:spPr>
          <a:xfrm>
            <a:off x="410479" y="1266644"/>
            <a:ext cx="8539962" cy="4543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Talk positively about the check. Remind them that the check should last no more than </a:t>
            </a:r>
            <a:r>
              <a:rPr lang="en-GB" sz="1600" dirty="0">
                <a:solidFill>
                  <a:srgbClr val="283593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5 minutes.</a:t>
            </a:r>
          </a:p>
          <a:p>
            <a:endParaRPr lang="en-GB" sz="1600" dirty="0"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If you want to go over times tables, make them fun.</a:t>
            </a:r>
          </a:p>
          <a:p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Letter-join Print Plus 3" panose="02000805000000020003" pitchFamily="50" charset="0"/>
              <a:cs typeface="Arial" panose="020B0604020202020204" pitchFamily="34" charset="0"/>
              <a:sym typeface="Nunito"/>
            </a:endParaRPr>
          </a:p>
          <a:p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etter-join Print Plus 3" panose="02000805000000020003" pitchFamily="50" charset="0"/>
                <a:cs typeface="Arial" panose="020B0604020202020204" pitchFamily="34" charset="0"/>
                <a:sym typeface="Nunito"/>
              </a:rPr>
              <a:t>If you have any concerns, talk to your child’s teacher.</a:t>
            </a:r>
            <a:endParaRPr lang="en-GB" sz="1600" kern="0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  <a:sym typeface="Nunito"/>
            </a:endParaRPr>
          </a:p>
          <a:p>
            <a:endParaRPr lang="en-GB" sz="1600" kern="0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  <a:sym typeface="Nunito"/>
            </a:endParaRPr>
          </a:p>
          <a:p>
            <a:r>
              <a:rPr lang="en-GB" sz="160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If your child has any concerns, encourage them to talk to a trusted adult (for example, yourself, their teacher).</a:t>
            </a:r>
          </a:p>
          <a:p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etter-join Print Plus 3" panose="02000805000000020003" pitchFamily="50" charset="0"/>
                <a:cs typeface="Arial" panose="020B0604020202020204" pitchFamily="34" charset="0"/>
                <a:sym typeface="Nunito"/>
              </a:rPr>
              <a:t>If you’re looking to support your child further with </a:t>
            </a:r>
            <a:r>
              <a:rPr kumimoji="0" lang="en-US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etter-join Print Plus 3" panose="02000805000000020003" pitchFamily="50" charset="0"/>
                <a:cs typeface="Arial" panose="020B0604020202020204" pitchFamily="34" charset="0"/>
                <a:sym typeface="Nunito"/>
              </a:rPr>
              <a:t>maths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Letter-join Print Plus 3" panose="02000805000000020003" pitchFamily="50" charset="0"/>
                <a:cs typeface="Arial" panose="020B0604020202020204" pitchFamily="34" charset="0"/>
                <a:sym typeface="Nunito"/>
              </a:rPr>
              <a:t> at home, there are lots of good websites with free resources. </a:t>
            </a:r>
          </a:p>
          <a:p>
            <a:pPr marL="114300" lvl="0" indent="0" defTabSz="914400">
              <a:lnSpc>
                <a:spcPct val="115000"/>
              </a:lnSpc>
              <a:buClr>
                <a:srgbClr val="595959"/>
              </a:buClr>
              <a:buNone/>
              <a:defRPr/>
            </a:pP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      - </a:t>
            </a: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  <a:hlinkClick r:id="rId2"/>
              </a:rPr>
              <a:t>https://ttrockstars.com/</a:t>
            </a:r>
            <a:endParaRPr lang="en-US" sz="1600" kern="0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lvl="0" indent="0" defTabSz="914400">
              <a:lnSpc>
                <a:spcPct val="115000"/>
              </a:lnSpc>
              <a:buClr>
                <a:srgbClr val="595959"/>
              </a:buClr>
              <a:buNone/>
              <a:defRPr/>
            </a:pP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      -  </a:t>
            </a: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  <a:hlinkClick r:id="rId3"/>
              </a:rPr>
              <a:t>https://www.timestables.co.uk/multiplication-tables-check/</a:t>
            </a:r>
            <a:endParaRPr lang="en-US" sz="1600" kern="0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lvl="0" indent="0" defTabSz="914400">
              <a:lnSpc>
                <a:spcPct val="115000"/>
              </a:lnSpc>
              <a:buClr>
                <a:srgbClr val="595959"/>
              </a:buClr>
              <a:buNone/>
              <a:defRPr/>
            </a:pP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      -  </a:t>
            </a: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  <a:hlinkClick r:id="rId4"/>
              </a:rPr>
              <a:t>https://mathsframe.co.uk/en/resources/resource/477/Multiplication-Tables-Check</a:t>
            </a:r>
            <a:endParaRPr lang="en-US" sz="1600" kern="0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lvl="0" indent="0" defTabSz="914400">
              <a:lnSpc>
                <a:spcPct val="115000"/>
              </a:lnSpc>
              <a:buClr>
                <a:srgbClr val="595959"/>
              </a:buClr>
              <a:buNone/>
              <a:defRPr/>
            </a:pP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</a:rPr>
              <a:t>      -  </a:t>
            </a:r>
            <a:r>
              <a:rPr lang="en-US" sz="1600" kern="0" dirty="0">
                <a:solidFill>
                  <a:srgbClr val="000000"/>
                </a:solidFill>
                <a:latin typeface="Letter-join Print Plus 3" panose="02000805000000020003" pitchFamily="50" charset="0"/>
                <a:cs typeface="Arial" panose="020B0604020202020204" pitchFamily="34" charset="0"/>
                <a:hlinkClick r:id="rId5"/>
              </a:rPr>
              <a:t>https://talkingtimestables.uk/y4_ks2_mtc_practice_tests_multiplication_tables_check.php</a:t>
            </a:r>
            <a:endParaRPr lang="en-US" sz="1600" kern="0" dirty="0">
              <a:solidFill>
                <a:srgbClr val="000000"/>
              </a:solidFill>
              <a:latin typeface="Letter-join Print Plus 3" panose="02000805000000020003" pitchFamily="50" charset="0"/>
              <a:cs typeface="Arial" panose="020B0604020202020204" pitchFamily="34" charset="0"/>
            </a:endParaRPr>
          </a:p>
          <a:p>
            <a:pPr marL="114300" lvl="0" indent="0" defTabSz="914400">
              <a:lnSpc>
                <a:spcPct val="115000"/>
              </a:lnSpc>
              <a:buClr>
                <a:srgbClr val="595959"/>
              </a:buClr>
              <a:buNone/>
              <a:defRPr/>
            </a:pPr>
            <a:endParaRPr lang="en-US" sz="1800" kern="0" dirty="0">
              <a:solidFill>
                <a:srgbClr val="000000"/>
              </a:solidFill>
              <a:latin typeface="Arial"/>
            </a:endParaRPr>
          </a:p>
          <a:p>
            <a:pPr marL="114300" lvl="0" indent="0" defTabSz="914400">
              <a:lnSpc>
                <a:spcPct val="115000"/>
              </a:lnSpc>
              <a:buClr>
                <a:srgbClr val="595959"/>
              </a:buClr>
              <a:buNone/>
              <a:defRPr/>
            </a:pPr>
            <a:endParaRPr lang="en-US" kern="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049248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4910F-72E5-4D2F-9143-025B6DA59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316" y="146838"/>
            <a:ext cx="5843483" cy="916391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Letter-join Print Plus 3" panose="02000805000000020003" pitchFamily="50" charset="0"/>
                <a:cs typeface="Arial" panose="020B0604020202020204" pitchFamily="34" charset="0"/>
              </a:rPr>
              <a:t>Your turn!</a:t>
            </a: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003E5B-5E38-4A18-A3EB-A64D100D8018}"/>
              </a:ext>
            </a:extLst>
          </p:cNvPr>
          <p:cNvSpPr txBox="1"/>
          <p:nvPr/>
        </p:nvSpPr>
        <p:spPr>
          <a:xfrm>
            <a:off x="361507" y="1580707"/>
            <a:ext cx="8116186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n-GB" sz="2800" dirty="0">
                <a:latin typeface="Letter-join Print Plus 3" panose="02000805000000020003" pitchFamily="50" charset="0"/>
                <a:cs typeface="Arial" panose="020B0604020202020204" pitchFamily="34" charset="0"/>
              </a:rPr>
              <a:t>Have a go yourself- we promise we won’t ask for your scores!</a:t>
            </a:r>
          </a:p>
          <a:p>
            <a:pPr marL="114300" indent="0" algn="ctr"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4E9435E1-C0F8-47FE-B753-31FD3F221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027" y="2744516"/>
            <a:ext cx="128587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8D4B6B-CBD6-41DF-B39C-20B3254C9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4603" y="2474615"/>
            <a:ext cx="3058534" cy="212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300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929</Words>
  <Application>Microsoft Office PowerPoint</Application>
  <PresentationFormat>On-screen Show (16:9)</PresentationFormat>
  <Paragraphs>97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Letter-join Print Plus 3</vt:lpstr>
      <vt:lpstr>Office Theme</vt:lpstr>
      <vt:lpstr>PowerPoint Presentation</vt:lpstr>
      <vt:lpstr>Important information about multiplication tables check (MTC)</vt:lpstr>
      <vt:lpstr>But what is so special about tables?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More information about the questions</vt:lpstr>
      <vt:lpstr>How the check is carried out</vt:lpstr>
      <vt:lpstr>How the check is carried out</vt:lpstr>
      <vt:lpstr>PowerPoint Presentation</vt:lpstr>
      <vt:lpstr>Ways to support times table knowledge </vt:lpstr>
      <vt:lpstr>How best to prepare your child for the check</vt:lpstr>
      <vt:lpstr>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2017-08-01T15:40:51Z</dcterms:created>
  <dcterms:modified xsi:type="dcterms:W3CDTF">2025-01-23T15:20:34Z</dcterms:modified>
</cp:coreProperties>
</file>